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57" r:id="rId4"/>
    <p:sldId id="273" r:id="rId5"/>
    <p:sldId id="259" r:id="rId6"/>
    <p:sldId id="278" r:id="rId7"/>
    <p:sldId id="258" r:id="rId8"/>
    <p:sldId id="279" r:id="rId9"/>
    <p:sldId id="261" r:id="rId10"/>
    <p:sldId id="283" r:id="rId11"/>
    <p:sldId id="262" r:id="rId12"/>
    <p:sldId id="275" r:id="rId13"/>
    <p:sldId id="282" r:id="rId14"/>
    <p:sldId id="274" r:id="rId15"/>
    <p:sldId id="26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ÃÃLYAK AFÄ°Å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996952"/>
            <a:ext cx="8568952" cy="3417243"/>
          </a:xfrm>
        </p:spPr>
        <p:txBody>
          <a:bodyPr/>
          <a:lstStyle/>
          <a:p>
            <a:r>
              <a:rPr lang="tr-T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Çölyak</a:t>
            </a:r>
            <a:r>
              <a:rPr lang="tr-T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tanısı;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 özel tahliller ile endoskopi ile alınan ince bağırsak biyopsisi ile konulur.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6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tlama 1 3"/>
          <p:cNvSpPr/>
          <p:nvPr/>
        </p:nvSpPr>
        <p:spPr>
          <a:xfrm>
            <a:off x="400828" y="692696"/>
            <a:ext cx="8347636" cy="5616624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HASTALIĞININ TEDAVİSİ YAŞAM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BOYU 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«GLÜTENSİZ DİYETTİR.» 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ÃLYAK AFÄ°Å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2276872"/>
            <a:ext cx="8856984" cy="396044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« </a:t>
            </a:r>
            <a:r>
              <a:rPr lang="tr-TR" sz="3600" dirty="0" err="1" smtClean="0">
                <a:solidFill>
                  <a:srgbClr val="FF0000"/>
                </a:solidFill>
              </a:rPr>
              <a:t>Gluten</a:t>
            </a:r>
            <a:r>
              <a:rPr lang="tr-TR" sz="3600" dirty="0" smtClean="0">
                <a:solidFill>
                  <a:srgbClr val="FF0000"/>
                </a:solidFill>
              </a:rPr>
              <a:t> içerir» </a:t>
            </a:r>
            <a:r>
              <a:rPr lang="tr-TR" sz="3600" dirty="0" smtClean="0">
                <a:solidFill>
                  <a:schemeClr val="tx1"/>
                </a:solidFill>
              </a:rPr>
              <a:t>yazılı ürünler tüketilmemelidir.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Okul kantinlerinde ÇÖLYAK hastası olan öğrenciler için </a:t>
            </a:r>
            <a:r>
              <a:rPr lang="tr-TR" sz="2800" dirty="0" err="1" smtClean="0">
                <a:solidFill>
                  <a:schemeClr val="tx1"/>
                </a:solidFill>
              </a:rPr>
              <a:t>glutensiz</a:t>
            </a:r>
            <a:r>
              <a:rPr lang="tr-TR" sz="2800" dirty="0" smtClean="0">
                <a:solidFill>
                  <a:schemeClr val="tx1"/>
                </a:solidFill>
              </a:rPr>
              <a:t> yiyecekler bulundurulmalıdır.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ÃÃLYAK AFÄ°Å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548680"/>
            <a:ext cx="8496943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tr-TR" sz="4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tr-TR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tr-TR" sz="4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sz="4800" dirty="0" smtClean="0">
                <a:solidFill>
                  <a:schemeClr val="tx1"/>
                </a:solidFill>
              </a:rPr>
              <a:t>Son zamanlarda adını sıkça duyduğumuz bu </a:t>
            </a:r>
            <a:r>
              <a:rPr lang="tr-TR" sz="4800" dirty="0" smtClean="0">
                <a:solidFill>
                  <a:srgbClr val="FF0000"/>
                </a:solidFill>
              </a:rPr>
              <a:t>ÇÖLYAK</a:t>
            </a:r>
            <a:r>
              <a:rPr lang="tr-TR" sz="4800" dirty="0" smtClean="0">
                <a:solidFill>
                  <a:schemeClr val="tx1"/>
                </a:solidFill>
              </a:rPr>
              <a:t> nedir ?</a:t>
            </a:r>
            <a:endParaRPr lang="tr-TR" sz="48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3" y="1556792"/>
            <a:ext cx="8136904" cy="5040559"/>
          </a:xfrm>
        </p:spPr>
        <p:txBody>
          <a:bodyPr>
            <a:normAutofit/>
          </a:bodyPr>
          <a:lstStyle/>
          <a:p>
            <a:endParaRPr lang="tr-TR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Çölyak</a:t>
            </a:r>
            <a:r>
              <a:rPr lang="tr-T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buğday, arpa, çavdar, yulaf gibi tahıl ve tahıl ürünlerinde bulunan 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gluten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proteinine karşı duyarlılık sonucu gelişen ince bağırsak hastalığıdır.  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0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tlama 1 4"/>
          <p:cNvSpPr/>
          <p:nvPr/>
        </p:nvSpPr>
        <p:spPr>
          <a:xfrm>
            <a:off x="899593" y="836712"/>
            <a:ext cx="7704856" cy="5472608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BULAŞICI BİR HASTALIK DEĞİLDİR!</a:t>
            </a:r>
          </a:p>
        </p:txBody>
      </p:sp>
    </p:spTree>
    <p:extLst>
      <p:ext uri="{BB962C8B-B14F-4D97-AF65-F5344CB8AC3E}">
        <p14:creationId xmlns:p14="http://schemas.microsoft.com/office/powerpoint/2010/main" val="40766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9" y="2675466"/>
            <a:ext cx="8640960" cy="3705861"/>
          </a:xfrm>
        </p:spPr>
        <p:txBody>
          <a:bodyPr/>
          <a:lstStyle/>
          <a:p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Dünyadaki görülme sıklığı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 %1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civarındadır.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6-17 yaş grubu 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çocuklarında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 sıklığı %1.7 olarak belirlenmiştir.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52728"/>
          </a:xfrm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 Sıklığı</a:t>
            </a:r>
            <a:endParaRPr lang="tr-TR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tlama 1 5"/>
          <p:cNvSpPr/>
          <p:nvPr/>
        </p:nvSpPr>
        <p:spPr>
          <a:xfrm>
            <a:off x="899593" y="836712"/>
            <a:ext cx="7704856" cy="5472608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HER YAŞTA ORTAYA ÇIKABİLİR</a:t>
            </a:r>
            <a:r>
              <a:rPr kumimoji="0" lang="tr-TR" sz="2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kumimoji="0" lang="tr-TR" sz="2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7" y="1988840"/>
            <a:ext cx="8280920" cy="4464496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süren ve düzelmeyen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ishal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Tekrarlayıcı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sürekli karın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ağrısı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Karında şişlik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İştahsızlık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 kısalığı 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 alamama/ kilo kaybı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rgenlikte gecikme 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usma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Kabızlık 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emik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erimesi 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Kansızlık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Belirtileri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276872"/>
            <a:ext cx="8640959" cy="3849291"/>
          </a:xfrm>
        </p:spPr>
        <p:txBody>
          <a:bodyPr>
            <a:normAutofit/>
          </a:bodyPr>
          <a:lstStyle/>
          <a:p>
            <a:pPr algn="just"/>
            <a:r>
              <a:rPr lang="tr-TR" sz="3600" dirty="0" smtClean="0">
                <a:solidFill>
                  <a:srgbClr val="FF0000"/>
                </a:solidFill>
              </a:rPr>
              <a:t>Hastalık; </a:t>
            </a:r>
            <a:r>
              <a:rPr lang="tr-TR" sz="3600" dirty="0" smtClean="0">
                <a:solidFill>
                  <a:schemeClr val="tx1"/>
                </a:solidFill>
              </a:rPr>
              <a:t>çeşitli vitamin ve mineral eksikliğine neden olabilir. Kemiklerde zayıflığa ve karaciğer enzimlerinde bozuklulara yol açabilir.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tlama 1 3"/>
          <p:cNvSpPr/>
          <p:nvPr/>
        </p:nvSpPr>
        <p:spPr>
          <a:xfrm>
            <a:off x="107504" y="620688"/>
            <a:ext cx="8856984" cy="5688632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HASTALIĞI YILLARCA BELİRTİ VERMEDEN İLERLEYEBİLİR</a:t>
            </a:r>
            <a:r>
              <a:rPr kumimoji="0" lang="tr-TR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kumimoji="0" lang="tr-TR" sz="2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</TotalTime>
  <Words>169</Words>
  <Application>Microsoft Office PowerPoint</Application>
  <PresentationFormat>Ekran Gösterisi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Dalga Biçimi</vt:lpstr>
      <vt:lpstr>PowerPoint Sunusu</vt:lpstr>
      <vt:lpstr>PowerPoint Sunusu</vt:lpstr>
      <vt:lpstr>PowerPoint Sunusu</vt:lpstr>
      <vt:lpstr>PowerPoint Sunusu</vt:lpstr>
      <vt:lpstr>Görülme Sıklığı</vt:lpstr>
      <vt:lpstr>PowerPoint Sunusu</vt:lpstr>
      <vt:lpstr>Belirtileri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ÇÖLYAK</dc:title>
  <dc:creator>RecepBULUT</dc:creator>
  <cp:lastModifiedBy>BuseBALAKCI</cp:lastModifiedBy>
  <cp:revision>52</cp:revision>
  <dcterms:created xsi:type="dcterms:W3CDTF">2019-09-17T06:24:33Z</dcterms:created>
  <dcterms:modified xsi:type="dcterms:W3CDTF">2022-04-28T05:21:12Z</dcterms:modified>
</cp:coreProperties>
</file>